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7" r:id="rId3"/>
    <p:sldId id="258" r:id="rId4"/>
    <p:sldId id="280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3" r:id="rId14"/>
    <p:sldId id="268" r:id="rId15"/>
    <p:sldId id="269" r:id="rId16"/>
    <p:sldId id="270" r:id="rId17"/>
    <p:sldId id="271" r:id="rId18"/>
    <p:sldId id="274" r:id="rId19"/>
    <p:sldId id="275" r:id="rId20"/>
    <p:sldId id="276" r:id="rId21"/>
    <p:sldId id="279" r:id="rId22"/>
    <p:sldId id="277" r:id="rId2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91" autoAdjust="0"/>
    <p:restoredTop sz="94660" autoAdjust="0"/>
  </p:normalViewPr>
  <p:slideViewPr>
    <p:cSldViewPr snapToGrid="0">
      <p:cViewPr varScale="1">
        <p:scale>
          <a:sx n="88" d="100"/>
          <a:sy n="88" d="100"/>
        </p:scale>
        <p:origin x="499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2D8D-5714-46DD-A6E3-C49DF9E4080D}" type="datetimeFigureOut">
              <a:rPr lang="it-IT" smtClean="0"/>
              <a:t>22/09/2016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9280-8B67-48EC-95C3-F876BA0181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906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2D8D-5714-46DD-A6E3-C49DF9E4080D}" type="datetimeFigureOut">
              <a:rPr lang="it-IT" smtClean="0"/>
              <a:t>22/09/2016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9280-8B67-48EC-95C3-F876BA0181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488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2D8D-5714-46DD-A6E3-C49DF9E4080D}" type="datetimeFigureOut">
              <a:rPr lang="it-IT" smtClean="0"/>
              <a:t>22/09/2016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9280-8B67-48EC-95C3-F876BA0181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911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Footlight MT Light" panose="0204060206030A020304" pitchFamily="18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 smtClean="0"/>
              <a:t>Modifica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2D8D-5714-46DD-A6E3-C49DF9E4080D}" type="datetimeFigureOut">
              <a:rPr lang="it-IT" smtClean="0"/>
              <a:t>22/09/2016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9280-8B67-48EC-95C3-F876BA0181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008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2D8D-5714-46DD-A6E3-C49DF9E4080D}" type="datetimeFigureOut">
              <a:rPr lang="it-IT" smtClean="0"/>
              <a:t>22/09/2016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9280-8B67-48EC-95C3-F876BA0181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1272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2D8D-5714-46DD-A6E3-C49DF9E4080D}" type="datetimeFigureOut">
              <a:rPr lang="it-IT" smtClean="0"/>
              <a:t>22/09/2016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9280-8B67-48EC-95C3-F876BA0181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1473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2D8D-5714-46DD-A6E3-C49DF9E4080D}" type="datetimeFigureOut">
              <a:rPr lang="it-IT" smtClean="0"/>
              <a:t>22/09/2016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9280-8B67-48EC-95C3-F876BA0181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5673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2D8D-5714-46DD-A6E3-C49DF9E4080D}" type="datetimeFigureOut">
              <a:rPr lang="it-IT" smtClean="0"/>
              <a:t>22/09/2016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9280-8B67-48EC-95C3-F876BA0181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0904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2D8D-5714-46DD-A6E3-C49DF9E4080D}" type="datetimeFigureOut">
              <a:rPr lang="it-IT" smtClean="0"/>
              <a:t>22/09/2016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9280-8B67-48EC-95C3-F876BA0181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6723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2D8D-5714-46DD-A6E3-C49DF9E4080D}" type="datetimeFigureOut">
              <a:rPr lang="it-IT" smtClean="0"/>
              <a:t>22/09/2016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9280-8B67-48EC-95C3-F876BA0181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570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2D8D-5714-46DD-A6E3-C49DF9E4080D}" type="datetimeFigureOut">
              <a:rPr lang="it-IT" smtClean="0"/>
              <a:t>22/09/2016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9280-8B67-48EC-95C3-F876BA0181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5303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42D8D-5714-46DD-A6E3-C49DF9E4080D}" type="datetimeFigureOut">
              <a:rPr lang="it-IT" smtClean="0"/>
              <a:t>22/09/2016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B9280-8B67-48EC-95C3-F876BA0181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8489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nvur.it/index.php?option=com_content&amp;view=article&amp;id=26&amp;Itemid=222&amp;lang=it" TargetMode="External"/><Relationship Id="rId2" Type="http://schemas.openxmlformats.org/officeDocument/2006/relationships/hyperlink" Target="https://www.anvur.it/index.php?option=com_content&amp;view=article&amp;id=1039&amp;Itemid=703&amp;lang=i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hea.info/cid101917/student-participation-oslo-2003.html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>
                <a:latin typeface="Footlight MT Light" panose="0204060206030A020304" pitchFamily="18" charset="0"/>
              </a:rPr>
              <a:t>Il ruolo </a:t>
            </a:r>
            <a:r>
              <a:rPr lang="it-IT" dirty="0" smtClean="0">
                <a:latin typeface="Footlight MT Light" panose="0204060206030A020304" pitchFamily="18" charset="0"/>
              </a:rPr>
              <a:t>dello studente nei processi di AQ </a:t>
            </a:r>
            <a:br>
              <a:rPr lang="it-IT" dirty="0" smtClean="0">
                <a:latin typeface="Footlight MT Light" panose="0204060206030A020304" pitchFamily="18" charset="0"/>
              </a:rPr>
            </a:br>
            <a:endParaRPr lang="it-IT" dirty="0">
              <a:latin typeface="Footlight MT Light" panose="0204060206030A020304" pitchFamily="18" charset="0"/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Giulio Caridà</a:t>
            </a:r>
          </a:p>
          <a:p>
            <a:pPr algn="ctr"/>
            <a:r>
              <a:rPr lang="it-IT" dirty="0" smtClean="0">
                <a:solidFill>
                  <a:schemeClr val="tx1"/>
                </a:solidFill>
              </a:rPr>
              <a:t> Studente Esperto in Valutazione presso ANVUR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XX Conferenza Permanente dei Presidenti di </a:t>
            </a:r>
            <a:r>
              <a:rPr lang="it-IT" dirty="0" err="1">
                <a:solidFill>
                  <a:schemeClr val="tx1"/>
                </a:solidFill>
              </a:rPr>
              <a:t>CdL</a:t>
            </a:r>
            <a:r>
              <a:rPr lang="it-IT" dirty="0">
                <a:solidFill>
                  <a:schemeClr val="tx1"/>
                </a:solidFill>
              </a:rPr>
              <a:t> in Professioni Sanitarie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23 settembre </a:t>
            </a:r>
            <a:r>
              <a:rPr lang="it-IT" dirty="0" smtClean="0">
                <a:solidFill>
                  <a:schemeClr val="tx1"/>
                </a:solidFill>
              </a:rPr>
              <a:t>2016 - Bologna</a:t>
            </a:r>
            <a:endParaRPr lang="it-IT" dirty="0">
              <a:solidFill>
                <a:schemeClr val="tx1"/>
              </a:solidFill>
            </a:endParaRP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92931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Legge Gelmini e Atenei non statali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La 240/2010 non si applica agli atenei non statali. Tuttavia, una concreta partecipazione dello studente deve essere garantita anche in queste università.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smtClean="0"/>
              <a:t>Il sistema AVA (DM 47/2013 e successive modifiche) richiede che gli atenei garantiscano la partecipazione dello studente, in conformità con quanto previsto dalle ESG al punto 1.1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7381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AVA: la partecipazione dello studente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465" y="3180996"/>
            <a:ext cx="10179069" cy="1626136"/>
          </a:xfrm>
        </p:spPr>
      </p:pic>
      <p:cxnSp>
        <p:nvCxnSpPr>
          <p:cNvPr id="6" name="Connettore diritto 5"/>
          <p:cNvCxnSpPr/>
          <p:nvPr/>
        </p:nvCxnSpPr>
        <p:spPr>
          <a:xfrm flipV="1">
            <a:off x="5799909" y="3587931"/>
            <a:ext cx="1027611" cy="87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diritto 8"/>
          <p:cNvCxnSpPr/>
          <p:nvPr/>
        </p:nvCxnSpPr>
        <p:spPr>
          <a:xfrm flipV="1">
            <a:off x="7149737" y="3862252"/>
            <a:ext cx="857794" cy="130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/>
          <p:cNvCxnSpPr/>
          <p:nvPr/>
        </p:nvCxnSpPr>
        <p:spPr>
          <a:xfrm flipV="1">
            <a:off x="9858103" y="4153988"/>
            <a:ext cx="1027611" cy="87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diritto 10"/>
          <p:cNvCxnSpPr/>
          <p:nvPr/>
        </p:nvCxnSpPr>
        <p:spPr>
          <a:xfrm flipV="1">
            <a:off x="4702629" y="4458789"/>
            <a:ext cx="1611085" cy="1741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129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AVA: </a:t>
            </a:r>
            <a:r>
              <a:rPr lang="it-IT" dirty="0" smtClean="0"/>
              <a:t>requisito AQ1.E3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dirty="0" smtClean="0"/>
              <a:t>Gli atenei, sia statali che non statali, devono garantire una forma di partecipazione attiva dello studente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smtClean="0"/>
              <a:t>La raccolta informale delle voci degli studenti non è sufficiente. La partecipazione dello studente deve avvenire attraverso canali formali ed istituzionali, per garantire tempi, modalità e responsabilità delle proposte e segnalazioni degli studenti!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smtClean="0"/>
              <a:t>I questionari NON SONO sinonimo di partecipazione dello studente. OPINIONE diverso da PARTECIPAZIONE.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2436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AVA: requisito AQ1.E3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Partecipazione dello studente ad ogni livello (organi centrali fino ad </a:t>
            </a:r>
            <a:r>
              <a:rPr lang="it-IT" dirty="0" err="1" smtClean="0"/>
              <a:t>CdS</a:t>
            </a:r>
            <a:r>
              <a:rPr lang="it-IT" dirty="0" smtClean="0"/>
              <a:t>/Gruppi del Riesame).</a:t>
            </a:r>
          </a:p>
          <a:p>
            <a:r>
              <a:rPr lang="it-IT" dirty="0" smtClean="0"/>
              <a:t>Rafforzare i canali formali di partecipazione dello studente.</a:t>
            </a:r>
          </a:p>
          <a:p>
            <a:r>
              <a:rPr lang="it-IT" dirty="0" smtClean="0"/>
              <a:t>Non c’è nulla che non possa interessare lo studente!</a:t>
            </a:r>
          </a:p>
          <a:p>
            <a:r>
              <a:rPr lang="it-IT" dirty="0" smtClean="0"/>
              <a:t>L’idea ispiratrice del Bologna </a:t>
            </a:r>
            <a:r>
              <a:rPr lang="it-IT" dirty="0" err="1" smtClean="0"/>
              <a:t>Process</a:t>
            </a:r>
            <a:r>
              <a:rPr lang="it-IT" dirty="0" smtClean="0"/>
              <a:t>, è quella di un’Università studente-centrica.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29726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AVA: requisito AQ5.D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741" y="1825625"/>
            <a:ext cx="7814517" cy="4351338"/>
          </a:xfrm>
        </p:spPr>
      </p:pic>
    </p:spTree>
    <p:extLst>
      <p:ext uri="{BB962C8B-B14F-4D97-AF65-F5344CB8AC3E}">
        <p14:creationId xmlns:p14="http://schemas.microsoft.com/office/powerpoint/2010/main" val="2798305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AQ5.D.1: Opinioni degli studenti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it-IT" dirty="0" smtClean="0"/>
              <a:t>Opinione diverso da segnalazione e partecipazione. </a:t>
            </a:r>
          </a:p>
          <a:p>
            <a:r>
              <a:rPr lang="it-IT" dirty="0" smtClean="0"/>
              <a:t>Viene principalmente raccolta attraverso i questionari di valutazione della didattica.</a:t>
            </a:r>
          </a:p>
          <a:p>
            <a:r>
              <a:rPr lang="it-IT" dirty="0" smtClean="0"/>
              <a:t>Devono essere condivisi, in forma disaggregata, al Gruppo del Riesame, al responsabile del </a:t>
            </a:r>
            <a:r>
              <a:rPr lang="it-IT" dirty="0" err="1" smtClean="0"/>
              <a:t>CdS</a:t>
            </a:r>
            <a:r>
              <a:rPr lang="it-IT" dirty="0" smtClean="0"/>
              <a:t> ed al Presidente di Dipartimento/Scuola, i quali devono analizzarli e trarne le dovute considerazioni.</a:t>
            </a:r>
          </a:p>
          <a:p>
            <a:r>
              <a:rPr lang="it-IT" u="sng" dirty="0" smtClean="0"/>
              <a:t>Il Gruppo del Riesame non può sapere se qualcosa non va se non riceve il quadro completo della situazione!!</a:t>
            </a:r>
          </a:p>
          <a:p>
            <a:r>
              <a:rPr lang="it-IT" dirty="0" smtClean="0"/>
              <a:t>I risultati della rilevazione devono essere pubblici (o disaggregati o aggregati per </a:t>
            </a:r>
            <a:r>
              <a:rPr lang="it-IT" dirty="0" err="1" smtClean="0"/>
              <a:t>CdS</a:t>
            </a:r>
            <a:r>
              <a:rPr lang="it-IT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48682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AQ5.D.2</a:t>
            </a:r>
            <a:r>
              <a:rPr lang="it-IT" dirty="0" smtClean="0"/>
              <a:t>: segnalazioni degli studenti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Diverso da opinione. </a:t>
            </a:r>
            <a:r>
              <a:rPr lang="it-IT" dirty="0" smtClean="0"/>
              <a:t>La segnalazione può pervenire in qualsiasi momento, e deve avere un riscontro nelle modalità e nei tempi previsti.</a:t>
            </a:r>
          </a:p>
          <a:p>
            <a:r>
              <a:rPr lang="it-IT" dirty="0" smtClean="0"/>
              <a:t>Quali canali usa il </a:t>
            </a:r>
            <a:r>
              <a:rPr lang="it-IT" dirty="0" err="1" smtClean="0"/>
              <a:t>CdS</a:t>
            </a:r>
            <a:r>
              <a:rPr lang="it-IT" dirty="0" smtClean="0"/>
              <a:t> per monitorare queste segnalazioni?</a:t>
            </a:r>
          </a:p>
          <a:p>
            <a:r>
              <a:rPr lang="it-IT" dirty="0" smtClean="0"/>
              <a:t>Più formale è il canale di segnalazione, maggiore è il grado di monitoraggio delle eventuali azioni correttive.</a:t>
            </a:r>
          </a:p>
          <a:p>
            <a:r>
              <a:rPr lang="it-IT" b="1" dirty="0" smtClean="0">
                <a:solidFill>
                  <a:srgbClr val="FF0000"/>
                </a:solidFill>
              </a:rPr>
              <a:t>La CPDS interviene nell’invio di segnalazioni al </a:t>
            </a:r>
            <a:r>
              <a:rPr lang="it-IT" b="1" dirty="0" err="1" smtClean="0">
                <a:solidFill>
                  <a:srgbClr val="FF0000"/>
                </a:solidFill>
              </a:rPr>
              <a:t>CdS</a:t>
            </a:r>
            <a:r>
              <a:rPr lang="it-IT" dirty="0" smtClean="0"/>
              <a:t>.</a:t>
            </a:r>
          </a:p>
          <a:p>
            <a:r>
              <a:rPr lang="it-IT" dirty="0" smtClean="0"/>
              <a:t>Anche email, incontri informali discussioni con gli studenti vanno bene, purché esista una traccia o un percorso chiaro che la segnalazione deve seguire.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5730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AQ5.D.3: recepimento delle segnalazioni degli studenti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endParaRPr lang="it-IT" dirty="0"/>
          </a:p>
          <a:p>
            <a:r>
              <a:rPr lang="it-IT" dirty="0" smtClean="0"/>
              <a:t>Cosa fa il </a:t>
            </a:r>
            <a:r>
              <a:rPr lang="it-IT" dirty="0" err="1" smtClean="0"/>
              <a:t>CdS</a:t>
            </a:r>
            <a:r>
              <a:rPr lang="it-IT" dirty="0" smtClean="0"/>
              <a:t> quando giunge una segnalazione?</a:t>
            </a:r>
          </a:p>
          <a:p>
            <a:r>
              <a:rPr lang="it-IT" dirty="0" smtClean="0"/>
              <a:t>Gli interventi correttivi sono strutturati in maniera appropriata?</a:t>
            </a:r>
          </a:p>
          <a:p>
            <a:r>
              <a:rPr lang="it-IT" dirty="0" smtClean="0"/>
              <a:t>Il </a:t>
            </a:r>
            <a:r>
              <a:rPr lang="it-IT" dirty="0" err="1" smtClean="0"/>
              <a:t>CdS</a:t>
            </a:r>
            <a:r>
              <a:rPr lang="it-IT" dirty="0" smtClean="0"/>
              <a:t> risolve i problemi?</a:t>
            </a:r>
          </a:p>
          <a:p>
            <a:r>
              <a:rPr lang="it-IT" dirty="0" smtClean="0"/>
              <a:t>Se sì, c’è una traccia nel Rapporto del Riesame?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6062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AVA 2.0</a:t>
            </a:r>
            <a:endParaRPr lang="it-IT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Le  novità in merito alla partecipazione studentesca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63024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Requisito R1.A.2: architettura del sistema di AQ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49" y="2200770"/>
            <a:ext cx="11863701" cy="760145"/>
          </a:xfrm>
        </p:spPr>
      </p:pic>
      <p:sp>
        <p:nvSpPr>
          <p:cNvPr id="5" name="CasellaDiTesto 4"/>
          <p:cNvSpPr txBox="1"/>
          <p:nvPr/>
        </p:nvSpPr>
        <p:spPr>
          <a:xfrm>
            <a:off x="627017" y="3474720"/>
            <a:ext cx="1072678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 smtClean="0"/>
              <a:t>Si parla di ruolo e non di partecipazione.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 smtClean="0"/>
              <a:t>Il requisito è molto più vago.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 smtClean="0"/>
              <a:t>Ruolo «adeguato» a cosa?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 smtClean="0"/>
              <a:t>Ad ogni punto di attenzione è assegnato un voto da 1 a 10, e la media aritmetica dei voti di ogni singolo punto determina il voto finale. La partecipazione dello studente risulta essere ridimensionata.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44089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Correva l’anno 1999…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… e i Ministri di tutta Europa si incontrano a Bologna per firmare la dichiarazione «</a:t>
            </a:r>
            <a:r>
              <a:rPr lang="it-IT" b="1" dirty="0" smtClean="0"/>
              <a:t>Bologna </a:t>
            </a:r>
            <a:r>
              <a:rPr lang="it-IT" b="1" dirty="0" err="1" smtClean="0"/>
              <a:t>Process</a:t>
            </a:r>
            <a:r>
              <a:rPr lang="it-IT" dirty="0" smtClean="0"/>
              <a:t>». Nasce la </a:t>
            </a:r>
            <a:r>
              <a:rPr lang="it-IT" b="1" dirty="0" err="1" smtClean="0">
                <a:solidFill>
                  <a:srgbClr val="FF0000"/>
                </a:solidFill>
              </a:rPr>
              <a:t>European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Higher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Education</a:t>
            </a:r>
            <a:r>
              <a:rPr lang="it-IT" b="1" dirty="0" smtClean="0">
                <a:solidFill>
                  <a:srgbClr val="FF0000"/>
                </a:solidFill>
              </a:rPr>
              <a:t> Area</a:t>
            </a:r>
            <a:r>
              <a:rPr lang="it-IT" dirty="0" smtClean="0"/>
              <a:t> (EHEA).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smtClean="0"/>
              <a:t>Tuttavia, dovettero passare 2 anni prima di accorgersi che al Bologna Meeting </a:t>
            </a:r>
            <a:r>
              <a:rPr lang="it-IT" b="1" dirty="0" smtClean="0">
                <a:solidFill>
                  <a:srgbClr val="FF0000"/>
                </a:solidFill>
              </a:rPr>
              <a:t>mancava «qualcosa»</a:t>
            </a: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602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Requisito R3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951"/>
          <a:stretch/>
        </p:blipFill>
        <p:spPr>
          <a:xfrm>
            <a:off x="1942740" y="1625955"/>
            <a:ext cx="7479934" cy="1737511"/>
          </a:xfr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740" y="3930816"/>
            <a:ext cx="7460627" cy="138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192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Link e risorse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b="1" dirty="0"/>
              <a:t>Revisione AVA</a:t>
            </a:r>
            <a:r>
              <a:rPr lang="it-IT" dirty="0"/>
              <a:t>: </a:t>
            </a:r>
            <a:r>
              <a:rPr lang="it-IT" dirty="0">
                <a:hlinkClick r:id="rId2"/>
              </a:rPr>
              <a:t>https://</a:t>
            </a:r>
            <a:r>
              <a:rPr lang="it-IT" dirty="0" smtClean="0">
                <a:hlinkClick r:id="rId2"/>
              </a:rPr>
              <a:t>www.anvur.it/index.php?option=com_content&amp;view=article&amp;id=1039&amp;Itemid=703&amp;lang=it</a:t>
            </a:r>
            <a:endParaRPr lang="it-IT" dirty="0" smtClean="0"/>
          </a:p>
          <a:p>
            <a:r>
              <a:rPr lang="it-IT" b="1" dirty="0"/>
              <a:t>AVA DM 47/2013 e 1059/2013</a:t>
            </a:r>
            <a:r>
              <a:rPr lang="it-IT" dirty="0"/>
              <a:t>: </a:t>
            </a:r>
            <a:r>
              <a:rPr lang="it-IT" dirty="0">
                <a:hlinkClick r:id="rId3"/>
              </a:rPr>
              <a:t>https://</a:t>
            </a:r>
            <a:r>
              <a:rPr lang="it-IT" dirty="0" smtClean="0">
                <a:hlinkClick r:id="rId3"/>
              </a:rPr>
              <a:t>www.anvur.it/index.php?option=com_content&amp;view=article&amp;id=26&amp;Itemid=222&amp;lang=it</a:t>
            </a:r>
            <a:endParaRPr lang="it-IT" dirty="0" smtClean="0"/>
          </a:p>
          <a:p>
            <a:r>
              <a:rPr lang="en-US" dirty="0"/>
              <a:t>“Student Participation in Governance in Higher Education” Oslo, Norway – 12/14 of June 2003 </a:t>
            </a: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www.ehea.info/cid101917/student-participation-oslo-2003.html</a:t>
            </a:r>
            <a:endParaRPr lang="en-US" dirty="0" smtClean="0"/>
          </a:p>
          <a:p>
            <a:r>
              <a:rPr lang="en-US" dirty="0"/>
              <a:t>“Student Participation in Higher Education </a:t>
            </a:r>
            <a:r>
              <a:rPr lang="en-US" dirty="0" smtClean="0"/>
              <a:t>Governance”, </a:t>
            </a:r>
            <a:r>
              <a:rPr lang="en-US" dirty="0" err="1" smtClean="0"/>
              <a:t>Aghveran</a:t>
            </a:r>
            <a:r>
              <a:rPr lang="en-US" dirty="0"/>
              <a:t> http://www.ehea.info/cid104268/student-participation-in-higher-education-governance.html</a:t>
            </a:r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2017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Grazie per l’attenzione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9150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 lo studente?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 dirty="0" smtClean="0"/>
              <a:t>Al Bologna Meeting, gli studenti (associazioni, rappresentanze, ecc.) non furono invitati. Due anni dopo, i Ministri si incontrarono nuovamente a Praga nel 2001.</a:t>
            </a:r>
          </a:p>
          <a:p>
            <a:pPr marL="0" indent="0">
              <a:buNone/>
            </a:pPr>
            <a:r>
              <a:rPr lang="it-IT" dirty="0" smtClean="0"/>
              <a:t>Fu questa l’occasione per ribadire il ruolo fondamentale dello studente nel processo di riforma dell’istruzione superiore in Europa:</a:t>
            </a:r>
          </a:p>
          <a:p>
            <a:pPr marL="0" indent="0">
              <a:buNone/>
            </a:pPr>
            <a:endParaRPr lang="it-IT" dirty="0"/>
          </a:p>
          <a:p>
            <a:pPr marL="0" indent="0" algn="ctr">
              <a:buNone/>
            </a:pPr>
            <a:r>
              <a:rPr lang="en-US" dirty="0" smtClean="0"/>
              <a:t>“</a:t>
            </a:r>
            <a:r>
              <a:rPr lang="en-US" i="1" dirty="0" smtClean="0"/>
              <a:t>from the Prague Ministerial Summit it was </a:t>
            </a:r>
            <a:r>
              <a:rPr lang="en-US" i="1" dirty="0" err="1" smtClean="0"/>
              <a:t>recognised</a:t>
            </a:r>
            <a:r>
              <a:rPr lang="en-US" i="1" dirty="0" smtClean="0"/>
              <a:t> that “(…)</a:t>
            </a:r>
          </a:p>
          <a:p>
            <a:pPr marL="0" indent="0" algn="ctr">
              <a:buNone/>
            </a:pPr>
            <a:r>
              <a:rPr lang="en-US" b="1" i="1" dirty="0" smtClean="0"/>
              <a:t>students are full members </a:t>
            </a:r>
            <a:r>
              <a:rPr lang="en-US" i="1" dirty="0" smtClean="0"/>
              <a:t>of the higher education community” and “should </a:t>
            </a:r>
            <a:r>
              <a:rPr lang="en-US" b="1" i="1" dirty="0" smtClean="0"/>
              <a:t>participate</a:t>
            </a:r>
          </a:p>
          <a:p>
            <a:pPr marL="0" indent="0" algn="ctr">
              <a:buNone/>
            </a:pPr>
            <a:r>
              <a:rPr lang="en-US" b="1" i="1" dirty="0" smtClean="0"/>
              <a:t>in and influence the </a:t>
            </a:r>
            <a:r>
              <a:rPr lang="en-US" b="1" i="1" dirty="0" err="1" smtClean="0"/>
              <a:t>organisation</a:t>
            </a:r>
            <a:r>
              <a:rPr lang="en-US" i="1" dirty="0" smtClean="0"/>
              <a:t> and content of education at universities and other</a:t>
            </a:r>
          </a:p>
          <a:p>
            <a:pPr marL="0" indent="0" algn="ctr">
              <a:buNone/>
            </a:pPr>
            <a:r>
              <a:rPr lang="en-US" i="1" dirty="0" smtClean="0"/>
              <a:t>higher education institutions. Ministers also </a:t>
            </a:r>
            <a:r>
              <a:rPr lang="en-US" i="1" dirty="0" err="1" smtClean="0"/>
              <a:t>recognised</a:t>
            </a:r>
            <a:r>
              <a:rPr lang="en-US" i="1" dirty="0" smtClean="0"/>
              <a:t> the necessity and welcomed</a:t>
            </a:r>
          </a:p>
          <a:p>
            <a:pPr marL="0" indent="0" algn="ctr">
              <a:buNone/>
            </a:pPr>
            <a:r>
              <a:rPr lang="en-US" i="1" dirty="0" smtClean="0"/>
              <a:t>the role of students as “(…) </a:t>
            </a:r>
            <a:r>
              <a:rPr lang="en-US" b="1" i="1" dirty="0" smtClean="0"/>
              <a:t>competent, active and constructive partners </a:t>
            </a:r>
            <a:r>
              <a:rPr lang="en-US" i="1" dirty="0" smtClean="0"/>
              <a:t>(…)” in the</a:t>
            </a:r>
          </a:p>
          <a:p>
            <a:pPr marL="0" indent="0" algn="ctr">
              <a:buNone/>
            </a:pPr>
            <a:r>
              <a:rPr lang="en-US" i="1" dirty="0" smtClean="0"/>
              <a:t>creation of the European Area of Higher Education</a:t>
            </a:r>
            <a:r>
              <a:rPr lang="en-US" dirty="0" smtClean="0"/>
              <a:t>.”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50299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Partecipazione dello studente: definizione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“</a:t>
            </a:r>
            <a:r>
              <a:rPr lang="en-US" i="1" dirty="0" smtClean="0"/>
              <a:t>Students</a:t>
            </a:r>
            <a:r>
              <a:rPr lang="en-US" i="1" dirty="0"/>
              <a:t>’ formal and actual ability to influence decisions made in the context of a higher education institution or public </a:t>
            </a:r>
            <a:r>
              <a:rPr lang="en-US" i="1" dirty="0" smtClean="0"/>
              <a:t>authority</a:t>
            </a:r>
            <a:r>
              <a:rPr lang="en-US" dirty="0" smtClean="0"/>
              <a:t>.” 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Cit. </a:t>
            </a:r>
            <a:r>
              <a:rPr lang="en-GB" dirty="0" err="1"/>
              <a:t>Manja</a:t>
            </a:r>
            <a:r>
              <a:rPr lang="en-GB" dirty="0"/>
              <a:t> </a:t>
            </a:r>
            <a:r>
              <a:rPr lang="en-GB" dirty="0" err="1" smtClean="0"/>
              <a:t>Klemenčič</a:t>
            </a:r>
            <a:endParaRPr lang="en-GB" dirty="0" smtClean="0"/>
          </a:p>
          <a:p>
            <a:pPr marL="0" indent="0" algn="ctr">
              <a:buNone/>
            </a:pPr>
            <a:r>
              <a:rPr lang="it-IT" dirty="0" err="1"/>
              <a:t>Aghveran</a:t>
            </a:r>
            <a:r>
              <a:rPr lang="it-IT" dirty="0"/>
              <a:t>, Armenia, 8-9 </a:t>
            </a:r>
            <a:r>
              <a:rPr lang="it-IT" dirty="0" err="1"/>
              <a:t>December</a:t>
            </a:r>
            <a:r>
              <a:rPr lang="it-IT" dirty="0"/>
              <a:t> 2011</a:t>
            </a:r>
          </a:p>
        </p:txBody>
      </p:sp>
    </p:spTree>
    <p:extLst>
      <p:ext uri="{BB962C8B-B14F-4D97-AF65-F5344CB8AC3E}">
        <p14:creationId xmlns:p14="http://schemas.microsoft.com/office/powerpoint/2010/main" val="2939408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discussione sulla partecipazione dello studente in EHEA: i «Bologna Seminar»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Nel corso degli anni, si sono tenuti nel contesto di EHEA numerosi seminari, alcuni riguardanti proprio la partecipazione dello studente. Di seguito i più significativi.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i="1" dirty="0" smtClean="0"/>
              <a:t>“Student Participation in Governance in Higher Education”</a:t>
            </a:r>
          </a:p>
          <a:p>
            <a:pPr marL="0" indent="0" algn="ctr">
              <a:buNone/>
            </a:pPr>
            <a:r>
              <a:rPr lang="en-US" dirty="0" smtClean="0"/>
              <a:t>Oslo, Norway – 12/14 of June 2003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i="1" dirty="0" smtClean="0"/>
              <a:t>“Student Participation in Higher Education Governance”</a:t>
            </a:r>
          </a:p>
          <a:p>
            <a:pPr marL="0" indent="0" algn="ctr">
              <a:buNone/>
            </a:pPr>
            <a:r>
              <a:rPr lang="en-US" dirty="0" err="1" smtClean="0"/>
              <a:t>Aghveran</a:t>
            </a:r>
            <a:r>
              <a:rPr lang="en-US" dirty="0" smtClean="0"/>
              <a:t>, Armenia, 8-9 December 2011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6510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Aghveran</a:t>
            </a:r>
            <a:r>
              <a:rPr lang="en-US" dirty="0" smtClean="0"/>
              <a:t> Meeting: </a:t>
            </a:r>
            <a:r>
              <a:rPr lang="en-US" dirty="0" err="1" smtClean="0"/>
              <a:t>punti</a:t>
            </a:r>
            <a:r>
              <a:rPr lang="en-US" dirty="0" smtClean="0"/>
              <a:t> </a:t>
            </a:r>
            <a:r>
              <a:rPr lang="en-US" dirty="0" err="1" smtClean="0"/>
              <a:t>salienti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i="1" dirty="0" smtClean="0"/>
              <a:t>“Student </a:t>
            </a:r>
            <a:r>
              <a:rPr lang="en-GB" i="1" dirty="0"/>
              <a:t>participation cannot be limited to “student” issues, as much as it cannot be accomplished through formal representation alone</a:t>
            </a:r>
            <a:r>
              <a:rPr lang="en-GB" i="1" dirty="0" smtClean="0"/>
              <a:t>.”</a:t>
            </a:r>
          </a:p>
          <a:p>
            <a:pPr marL="0" indent="0">
              <a:buNone/>
            </a:pPr>
            <a:endParaRPr lang="en-GB" i="1" dirty="0"/>
          </a:p>
          <a:p>
            <a:r>
              <a:rPr lang="en-GB" i="1" dirty="0" smtClean="0"/>
              <a:t>“Students </a:t>
            </a:r>
            <a:r>
              <a:rPr lang="en-GB" i="1" dirty="0"/>
              <a:t>need not to be only listened to, but they need to be heard</a:t>
            </a:r>
            <a:r>
              <a:rPr lang="en-GB" i="1" dirty="0" smtClean="0"/>
              <a:t>.”</a:t>
            </a:r>
            <a:endParaRPr lang="it-IT" i="1" dirty="0"/>
          </a:p>
          <a:p>
            <a:endParaRPr lang="it-IT" i="1" dirty="0" smtClean="0"/>
          </a:p>
          <a:p>
            <a:r>
              <a:rPr lang="en-GB" i="1" dirty="0" smtClean="0"/>
              <a:t>“The </a:t>
            </a:r>
            <a:r>
              <a:rPr lang="en-GB" i="1" dirty="0"/>
              <a:t>national level was considered as the weakest level for student </a:t>
            </a:r>
            <a:r>
              <a:rPr lang="en-GB" i="1" dirty="0" smtClean="0"/>
              <a:t>participation.”</a:t>
            </a:r>
            <a:endParaRPr lang="it-IT" i="1" dirty="0"/>
          </a:p>
          <a:p>
            <a:endParaRPr lang="it-IT" i="1" dirty="0" smtClean="0"/>
          </a:p>
          <a:p>
            <a:r>
              <a:rPr lang="en-GB" i="1" dirty="0" smtClean="0"/>
              <a:t>“There </a:t>
            </a:r>
            <a:r>
              <a:rPr lang="en-GB" i="1" dirty="0"/>
              <a:t>is a phenomenon of weakening formal and strengthening informal student participation</a:t>
            </a:r>
            <a:r>
              <a:rPr lang="en-GB" i="1" dirty="0" smtClean="0"/>
              <a:t>.”</a:t>
            </a:r>
            <a:endParaRPr lang="it-IT" i="1" dirty="0"/>
          </a:p>
        </p:txBody>
      </p:sp>
    </p:spTree>
    <p:extLst>
      <p:ext uri="{BB962C8B-B14F-4D97-AF65-F5344CB8AC3E}">
        <p14:creationId xmlns:p14="http://schemas.microsoft.com/office/powerpoint/2010/main" val="420264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 in Italia?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In Italia la legge stabilisce le modalità attraverso cui lo studente partecipa nelle università statali.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smtClean="0"/>
              <a:t>L. 240/2010 (legge Gelmini) stabilisce quali sono le sedi in cui è prevista una rappresentanza studentesca, e le modalità attraverso cui i rappresentanti degli studenti sono eletti.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smtClean="0"/>
              <a:t>La legge Gelmini non si applica, in materia di rappresentanza studentesca, alle università non statali.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5997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L. 240/2010: rappresentanza studentesca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dirty="0" smtClean="0"/>
              <a:t>La Legge prevede la </a:t>
            </a:r>
            <a:r>
              <a:rPr lang="it-IT" b="1" dirty="0" smtClean="0">
                <a:solidFill>
                  <a:srgbClr val="FF0000"/>
                </a:solidFill>
              </a:rPr>
              <a:t>presenza obbligatoria </a:t>
            </a:r>
            <a:r>
              <a:rPr lang="it-IT" dirty="0" smtClean="0"/>
              <a:t>di una rappresentanza studentesca elettiva in:</a:t>
            </a:r>
          </a:p>
          <a:p>
            <a:r>
              <a:rPr lang="it-IT" dirty="0" smtClean="0"/>
              <a:t>Senato Accademico.</a:t>
            </a:r>
          </a:p>
          <a:p>
            <a:r>
              <a:rPr lang="it-IT" dirty="0" smtClean="0"/>
              <a:t>Consiglio di Amministrazione.</a:t>
            </a:r>
          </a:p>
          <a:p>
            <a:r>
              <a:rPr lang="it-IT" dirty="0" smtClean="0"/>
              <a:t>Nucleo di Valutazione.</a:t>
            </a:r>
          </a:p>
          <a:p>
            <a:r>
              <a:rPr lang="it-IT" dirty="0" smtClean="0"/>
              <a:t>Commissioni Paritetiche Docenti Studenti.</a:t>
            </a:r>
          </a:p>
          <a:p>
            <a:r>
              <a:rPr lang="it-IT" dirty="0" smtClean="0"/>
              <a:t>Strutture di raccordo (scuole, facoltà, ecc.)</a:t>
            </a:r>
            <a:endParaRPr lang="it-IT" dirty="0"/>
          </a:p>
          <a:p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Le Commissioni Paritetiche, istituite presso ogni dipartimento/struttura di raccordo, deve essere composta in egual numero da docenti e studenti.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15985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L. 240/2010: rappresentanza studentesca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Non è prevista (ma assolutamente </a:t>
            </a:r>
            <a:r>
              <a:rPr lang="it-IT" b="1" dirty="0" smtClean="0">
                <a:solidFill>
                  <a:srgbClr val="FF0000"/>
                </a:solidFill>
              </a:rPr>
              <a:t>non esclusa</a:t>
            </a:r>
            <a:r>
              <a:rPr lang="it-IT" dirty="0" smtClean="0"/>
              <a:t>!!!) invece dalla legge una rappresentanza studentesca in:</a:t>
            </a:r>
          </a:p>
          <a:p>
            <a:r>
              <a:rPr lang="it-IT" dirty="0" smtClean="0"/>
              <a:t>Presidio di Qualità (non è un organo di rappresentanza).</a:t>
            </a:r>
          </a:p>
          <a:p>
            <a:r>
              <a:rPr lang="it-IT" dirty="0" smtClean="0"/>
              <a:t>Consigli di Dipartimento.</a:t>
            </a:r>
          </a:p>
          <a:p>
            <a:r>
              <a:rPr lang="it-IT" dirty="0" smtClean="0"/>
              <a:t>Consigli di Corso di Studio (struttura non prevista dalla L. 240/2010).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smtClean="0"/>
              <a:t>Il documento AVA inoltre suggerisce caldamente la presenza di almeno uno studente in ogni </a:t>
            </a:r>
            <a:r>
              <a:rPr lang="it-IT" b="1" dirty="0" smtClean="0">
                <a:solidFill>
                  <a:srgbClr val="FF0000"/>
                </a:solidFill>
              </a:rPr>
              <a:t>Gruppo di Riesame.</a:t>
            </a: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37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</TotalTime>
  <Words>1156</Words>
  <Application>Microsoft Office PowerPoint</Application>
  <PresentationFormat>Widescreen</PresentationFormat>
  <Paragraphs>115</Paragraphs>
  <Slides>22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Footlight MT Light</vt:lpstr>
      <vt:lpstr>Tema di Office</vt:lpstr>
      <vt:lpstr>Il ruolo dello studente nei processi di AQ  </vt:lpstr>
      <vt:lpstr>Correva l’anno 1999…</vt:lpstr>
      <vt:lpstr>E lo studente?</vt:lpstr>
      <vt:lpstr>Partecipazione dello studente: definizione</vt:lpstr>
      <vt:lpstr>La discussione sulla partecipazione dello studente in EHEA: i «Bologna Seminar»</vt:lpstr>
      <vt:lpstr>Aghveran Meeting: punti salienti</vt:lpstr>
      <vt:lpstr>E in Italia?</vt:lpstr>
      <vt:lpstr>L. 240/2010: rappresentanza studentesca</vt:lpstr>
      <vt:lpstr>L. 240/2010: rappresentanza studentesca</vt:lpstr>
      <vt:lpstr>Legge Gelmini e Atenei non statali</vt:lpstr>
      <vt:lpstr>AVA: la partecipazione dello studente</vt:lpstr>
      <vt:lpstr>AVA: requisito AQ1.E3</vt:lpstr>
      <vt:lpstr>AVA: requisito AQ1.E3</vt:lpstr>
      <vt:lpstr>AVA: requisito AQ5.D</vt:lpstr>
      <vt:lpstr>AQ5.D.1: Opinioni degli studenti</vt:lpstr>
      <vt:lpstr>AQ5.D.2: segnalazioni degli studenti</vt:lpstr>
      <vt:lpstr>AQ5.D.3: recepimento delle segnalazioni degli studenti </vt:lpstr>
      <vt:lpstr>AVA 2.0</vt:lpstr>
      <vt:lpstr>Requisito R1.A.2: architettura del sistema di AQ</vt:lpstr>
      <vt:lpstr>Requisito R3</vt:lpstr>
      <vt:lpstr>Link e risorse</vt:lpstr>
      <vt:lpstr>Grazie per l’attenzione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ruolo dello studente nei processi di AQ</dc:title>
  <dc:creator>Giulio Caridà</dc:creator>
  <cp:lastModifiedBy>Giulio Caridà</cp:lastModifiedBy>
  <cp:revision>32</cp:revision>
  <dcterms:created xsi:type="dcterms:W3CDTF">2016-09-14T16:38:49Z</dcterms:created>
  <dcterms:modified xsi:type="dcterms:W3CDTF">2016-09-22T07:28:13Z</dcterms:modified>
</cp:coreProperties>
</file>